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34"/>
  </p:normalViewPr>
  <p:slideViewPr>
    <p:cSldViewPr snapToGrid="0">
      <p:cViewPr varScale="1">
        <p:scale>
          <a:sx n="47" d="100"/>
          <a:sy n="47" d="100"/>
        </p:scale>
        <p:origin x="78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471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FFFFFF"/>
                </a:solidFill>
              </a:defRPr>
            </a:lvl1pPr>
          </a:lstStyle>
          <a:p>
            <a:r>
              <a:t>Autor y fecha</a:t>
            </a:r>
          </a:p>
        </p:txBody>
      </p:sp>
      <p:sp>
        <p:nvSpPr>
          <p:cNvPr id="12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Título de presentación</a:t>
            </a:r>
          </a:p>
        </p:txBody>
      </p:sp>
      <p:sp>
        <p:nvSpPr>
          <p:cNvPr id="1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104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5pPr>
          </a:lstStyle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cercamiento de un globo aerostático visto desde arriba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Título de presentación</a:t>
            </a:r>
          </a:p>
        </p:txBody>
      </p:sp>
      <p:sp>
        <p:nvSpPr>
          <p:cNvPr id="23" name="Autor y fech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Autor y fecha</a:t>
            </a:r>
          </a:p>
        </p:txBody>
      </p:sp>
      <p:sp>
        <p:nvSpPr>
          <p:cNvPr id="2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5pPr>
          </a:lstStyle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 alterna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cercamiento de un globo aerostático visto desde abajo"/>
          <p:cNvSpPr>
            <a:spLocks noGrp="1"/>
          </p:cNvSpPr>
          <p:nvPr>
            <p:ph type="pic" idx="21"/>
          </p:nvPr>
        </p:nvSpPr>
        <p:spPr>
          <a:xfrm>
            <a:off x="9226574" y="1270000"/>
            <a:ext cx="16840152" cy="111844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Título de diapositiva</a:t>
            </a:r>
          </a:p>
        </p:txBody>
      </p:sp>
      <p:sp>
        <p:nvSpPr>
          <p:cNvPr id="3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Subtítulo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diapositiv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43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44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61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Globos aerostáticos vistos desde abajo con el cielo de fondo"/>
          <p:cNvSpPr>
            <a:spLocks noGrp="1"/>
          </p:cNvSpPr>
          <p:nvPr>
            <p:ph type="pic" idx="22"/>
          </p:nvPr>
        </p:nvSpPr>
        <p:spPr>
          <a:xfrm>
            <a:off x="8432800" y="1263848"/>
            <a:ext cx="16850011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6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ción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ítulo de sección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Título de sección</a:t>
            </a:r>
          </a:p>
        </p:txBody>
      </p:sp>
      <p:sp>
        <p:nvSpPr>
          <p:cNvPr id="7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ó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80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8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ítulo de agenda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Título de agenda</a:t>
            </a:r>
          </a:p>
        </p:txBody>
      </p:sp>
      <p:sp>
        <p:nvSpPr>
          <p:cNvPr id="89" name="Subtítulo de agen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agenda</a:t>
            </a:r>
          </a:p>
        </p:txBody>
      </p:sp>
      <p:sp>
        <p:nvSpPr>
          <p:cNvPr id="90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Temas de agenda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Declaración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to (gran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Información del dato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Información del dato</a:t>
            </a:r>
          </a:p>
        </p:txBody>
      </p:sp>
      <p:sp>
        <p:nvSpPr>
          <p:cNvPr id="10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ribució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Atribución</a:t>
            </a:r>
          </a:p>
        </p:txBody>
      </p:sp>
      <p:sp>
        <p:nvSpPr>
          <p:cNvPr id="116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“Frase celebre”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lobos aerostáticos vistos desde abajo con el cielo de fondo"/>
          <p:cNvSpPr>
            <a:spLocks noGrp="1"/>
          </p:cNvSpPr>
          <p:nvPr>
            <p:ph type="pic" sz="quarter" idx="21"/>
          </p:nvPr>
        </p:nvSpPr>
        <p:spPr>
          <a:xfrm>
            <a:off x="15436504" y="1270000"/>
            <a:ext cx="8167167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Acercamiento de un globo aerostático visto desde arriba"/>
          <p:cNvSpPr>
            <a:spLocks noGrp="1"/>
          </p:cNvSpPr>
          <p:nvPr>
            <p:ph type="pic" sz="quarter" idx="22"/>
          </p:nvPr>
        </p:nvSpPr>
        <p:spPr>
          <a:xfrm>
            <a:off x="15461772" y="7085972"/>
            <a:ext cx="8148414" cy="5432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Globos aerostáticos vistos desde abajo con el cielo de fondo"/>
          <p:cNvSpPr>
            <a:spLocks noGrp="1"/>
          </p:cNvSpPr>
          <p:nvPr>
            <p:ph type="pic" idx="23"/>
          </p:nvPr>
        </p:nvSpPr>
        <p:spPr>
          <a:xfrm>
            <a:off x="-124635" y="1270000"/>
            <a:ext cx="16859219" cy="112394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lobos aerostáticos vistos desde abajo con el cielo de fondo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Título de diapositiva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publishuttle.com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t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cargo.mx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tif"/><Relationship Id="rId5" Type="http://schemas.openxmlformats.org/officeDocument/2006/relationships/image" Target="../media/image9.png"/><Relationship Id="rId4" Type="http://schemas.openxmlformats.org/officeDocument/2006/relationships/hyperlink" Target="https://drive.google.com/file/d/1OPzcAvjrIoSCzFsNY0W_R-WnEPfaWUpZ/view?usp=share_lin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ángulo redondeado"/>
          <p:cNvSpPr/>
          <p:nvPr/>
        </p:nvSpPr>
        <p:spPr>
          <a:xfrm>
            <a:off x="-789030" y="12402022"/>
            <a:ext cx="5003408" cy="827840"/>
          </a:xfrm>
          <a:prstGeom prst="roundRect">
            <a:avLst>
              <a:gd name="adj" fmla="val 23012"/>
            </a:avLst>
          </a:prstGeom>
          <a:solidFill>
            <a:srgbClr val="2F518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2" name="Rectángulo redondeado"/>
          <p:cNvSpPr/>
          <p:nvPr/>
        </p:nvSpPr>
        <p:spPr>
          <a:xfrm>
            <a:off x="2194601" y="2372046"/>
            <a:ext cx="8331677" cy="5998347"/>
          </a:xfrm>
          <a:prstGeom prst="roundRect">
            <a:avLst>
              <a:gd name="adj" fmla="val 15000"/>
            </a:avLst>
          </a:prstGeom>
          <a:solidFill>
            <a:srgbClr val="FFFFFF">
              <a:alpha val="95018"/>
            </a:srgbClr>
          </a:solidFill>
          <a:ln w="12700">
            <a:miter lim="400000"/>
          </a:ln>
          <a:effectLst>
            <a:outerShdw blurRad="381000" dist="114300" rotWithShape="0">
              <a:srgbClr val="FCFDFB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3" name="www.publishuttle.com"/>
          <p:cNvSpPr txBox="1">
            <a:spLocks noGrp="1"/>
          </p:cNvSpPr>
          <p:nvPr>
            <p:ph type="body" idx="21"/>
          </p:nvPr>
        </p:nvSpPr>
        <p:spPr>
          <a:xfrm>
            <a:off x="-1384501" y="12497452"/>
            <a:ext cx="6715680" cy="63697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anchor="ctr"/>
          <a:lstStyle>
            <a:lvl1pPr algn="ctr">
              <a:defRPr sz="2600" u="sng">
                <a:solidFill>
                  <a:srgbClr val="000000"/>
                </a:solidFill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www.publishuttle.com</a:t>
            </a:r>
          </a:p>
        </p:txBody>
      </p:sp>
      <p:sp>
        <p:nvSpPr>
          <p:cNvPr id="154" name="Publishuttle S.A."/>
          <p:cNvSpPr txBox="1">
            <a:spLocks noGrp="1"/>
          </p:cNvSpPr>
          <p:nvPr>
            <p:ph type="ctrTitle"/>
          </p:nvPr>
        </p:nvSpPr>
        <p:spPr>
          <a:xfrm>
            <a:off x="1206498" y="6742057"/>
            <a:ext cx="21971004" cy="4648201"/>
          </a:xfrm>
          <a:prstGeom prst="rect">
            <a:avLst/>
          </a:prstGeom>
          <a:effectLst>
            <a:outerShdw blurRad="1003300" dist="114300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r>
              <a:t>Publishuttle S.A.</a:t>
            </a:r>
          </a:p>
        </p:txBody>
      </p:sp>
      <p:grpSp>
        <p:nvGrpSpPr>
          <p:cNvPr id="157" name="Imagen"/>
          <p:cNvGrpSpPr/>
          <p:nvPr/>
        </p:nvGrpSpPr>
        <p:grpSpPr>
          <a:xfrm>
            <a:off x="13026744" y="39615"/>
            <a:ext cx="11351137" cy="13843382"/>
            <a:chOff x="0" y="0"/>
            <a:chExt cx="11351136" cy="13843381"/>
          </a:xfrm>
        </p:grpSpPr>
        <p:pic>
          <p:nvPicPr>
            <p:cNvPr id="156" name="Imagen" descr="Imagen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000" y="88900"/>
              <a:ext cx="11097137" cy="1351318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5" name="Imagen" descr="Imagen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1351137" cy="13843382"/>
            </a:xfrm>
            <a:prstGeom prst="rect">
              <a:avLst/>
            </a:prstGeom>
            <a:effectLst/>
          </p:spPr>
        </p:pic>
      </p:grpSp>
      <p:pic>
        <p:nvPicPr>
          <p:cNvPr id="158" name="Imagen" descr="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5443" y="2837790"/>
            <a:ext cx="7329993" cy="50668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3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Diseño sin título-3.png" descr="Diseño sin título-3.png"/>
          <p:cNvPicPr>
            <a:picLocks noChangeAspect="1"/>
          </p:cNvPicPr>
          <p:nvPr/>
        </p:nvPicPr>
        <p:blipFill>
          <a:blip r:embed="rId2">
            <a:alphaModFix amt="33658"/>
          </a:blip>
          <a:stretch>
            <a:fillRect/>
          </a:stretch>
        </p:blipFill>
        <p:spPr>
          <a:xfrm rot="5392458" flipH="1">
            <a:off x="12575775" y="-2191782"/>
            <a:ext cx="10584596" cy="14971141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Rectángulo redondeado"/>
          <p:cNvSpPr/>
          <p:nvPr/>
        </p:nvSpPr>
        <p:spPr>
          <a:xfrm>
            <a:off x="-1973651" y="4508871"/>
            <a:ext cx="12275991" cy="5726968"/>
          </a:xfrm>
          <a:prstGeom prst="roundRect">
            <a:avLst>
              <a:gd name="adj" fmla="val 16479"/>
            </a:avLst>
          </a:prstGeom>
          <a:solidFill>
            <a:srgbClr val="4B6FA4">
              <a:alpha val="49942"/>
            </a:srgbClr>
          </a:solidFill>
          <a:ln w="25400">
            <a:solidFill>
              <a:srgbClr val="FFFFFF">
                <a:alpha val="49942"/>
              </a:srgbClr>
            </a:solidFill>
            <a:miter lim="400000"/>
          </a:ln>
          <a:effectLst>
            <a:outerShdw blurRad="1181100" dist="25400" rotWithShape="0">
              <a:srgbClr val="000000"/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6" name="Modalidades de Carga"/>
          <p:cNvSpPr txBox="1">
            <a:spLocks noGrp="1"/>
          </p:cNvSpPr>
          <p:nvPr>
            <p:ph type="title"/>
          </p:nvPr>
        </p:nvSpPr>
        <p:spPr>
          <a:xfrm>
            <a:off x="337805" y="1402678"/>
            <a:ext cx="19542070" cy="1259206"/>
          </a:xfrm>
          <a:prstGeom prst="rect">
            <a:avLst/>
          </a:prstGeom>
          <a:effectLst>
            <a:outerShdw blurRad="1181100" dist="25400" rotWithShape="0">
              <a:srgbClr val="000000">
                <a:alpha val="97449"/>
              </a:srgbClr>
            </a:outerShdw>
          </a:effectLst>
        </p:spPr>
        <p:txBody>
          <a:bodyPr/>
          <a:lstStyle>
            <a:lvl1pPr defTabSz="2170121">
              <a:defRPr sz="7565" spc="-151">
                <a:solidFill>
                  <a:srgbClr val="FFFFFF"/>
                </a:solidFill>
              </a:defRPr>
            </a:lvl1pPr>
          </a:lstStyle>
          <a:p>
            <a:r>
              <a:t>Modalidades de Carga</a:t>
            </a:r>
          </a:p>
        </p:txBody>
      </p:sp>
      <p:sp>
        <p:nvSpPr>
          <p:cNvPr id="177" name="Rodada…"/>
          <p:cNvSpPr txBox="1">
            <a:spLocks noGrp="1"/>
          </p:cNvSpPr>
          <p:nvPr>
            <p:ph type="body" idx="1"/>
          </p:nvPr>
        </p:nvSpPr>
        <p:spPr>
          <a:xfrm>
            <a:off x="732564" y="5106157"/>
            <a:ext cx="21971001" cy="8256012"/>
          </a:xfrm>
          <a:prstGeom prst="rect">
            <a:avLst/>
          </a:prstGeom>
          <a:effectLst>
            <a:outerShdw blurRad="1181100" dist="25400" rotWithShape="0">
              <a:srgbClr val="000000">
                <a:alpha val="97449"/>
              </a:srgbClr>
            </a:outerShdw>
          </a:effectLst>
        </p:spPr>
        <p:txBody>
          <a:bodyPr/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Rodada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t>Carga suelta paletizada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t>Contenerizada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t>Refrigerada </a:t>
            </a:r>
          </a:p>
        </p:txBody>
      </p:sp>
      <p:pic>
        <p:nvPicPr>
          <p:cNvPr id="178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8643" y="3178254"/>
            <a:ext cx="12582302" cy="8388202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179" name="Rectángulo redondeado"/>
          <p:cNvSpPr/>
          <p:nvPr/>
        </p:nvSpPr>
        <p:spPr>
          <a:xfrm>
            <a:off x="-364653" y="11171202"/>
            <a:ext cx="4873126" cy="2313833"/>
          </a:xfrm>
          <a:prstGeom prst="roundRect">
            <a:avLst>
              <a:gd name="adj" fmla="val 22116"/>
            </a:avLst>
          </a:prstGeom>
          <a:solidFill>
            <a:srgbClr val="FFFFFF">
              <a:alpha val="95018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80" name="Imagen" descr="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218" y="11538410"/>
            <a:ext cx="2284871" cy="15794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3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Buque Roro Orion"/>
          <p:cNvSpPr txBox="1">
            <a:spLocks noGrp="1"/>
          </p:cNvSpPr>
          <p:nvPr>
            <p:ph type="title"/>
          </p:nvPr>
        </p:nvSpPr>
        <p:spPr>
          <a:xfrm>
            <a:off x="1206500" y="580986"/>
            <a:ext cx="21971000" cy="1433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Buque Roro Orion</a:t>
            </a:r>
          </a:p>
        </p:txBody>
      </p:sp>
      <p:sp>
        <p:nvSpPr>
          <p:cNvPr id="183" name="Ship Particulars…"/>
          <p:cNvSpPr txBox="1">
            <a:spLocks noGrp="1"/>
          </p:cNvSpPr>
          <p:nvPr>
            <p:ph type="body" idx="21"/>
          </p:nvPr>
        </p:nvSpPr>
        <p:spPr>
          <a:xfrm>
            <a:off x="1206500" y="2245962"/>
            <a:ext cx="21971000" cy="17706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defTabSz="800735">
              <a:defRPr sz="5335">
                <a:solidFill>
                  <a:schemeClr val="accent1"/>
                </a:solidFill>
              </a:defRPr>
            </a:pPr>
            <a:r>
              <a:t>Ship Particulars</a:t>
            </a:r>
          </a:p>
          <a:p>
            <a:pPr defTabSz="800735">
              <a:defRPr sz="5335">
                <a:solidFill>
                  <a:schemeClr val="accent1"/>
                </a:solidFill>
              </a:defRPr>
            </a:pPr>
            <a:r>
              <a:t>IMO 9199531</a:t>
            </a:r>
          </a:p>
        </p:txBody>
      </p:sp>
      <p:sp>
        <p:nvSpPr>
          <p:cNvPr id="184" name="LOA x B x D: 74.60 x 12.0 x 3.52 mts;…"/>
          <p:cNvSpPr txBox="1">
            <a:spLocks noGrp="1"/>
          </p:cNvSpPr>
          <p:nvPr>
            <p:ph type="body" idx="1"/>
          </p:nvPr>
        </p:nvSpPr>
        <p:spPr>
          <a:xfrm>
            <a:off x="1206500" y="4542287"/>
            <a:ext cx="21971000" cy="8256012"/>
          </a:xfrm>
          <a:prstGeom prst="rect">
            <a:avLst/>
          </a:prstGeom>
        </p:spPr>
        <p:txBody>
          <a:bodyPr anchor="ctr"/>
          <a:lstStyle/>
          <a:p>
            <a:pPr marL="0" indent="0" defTabSz="2145738">
              <a:lnSpc>
                <a:spcPct val="100000"/>
              </a:lnSpc>
              <a:spcBef>
                <a:spcPts val="3900"/>
              </a:spcBef>
              <a:buSzTx/>
              <a:buNone/>
              <a:defRPr sz="4224">
                <a:solidFill>
                  <a:srgbClr val="FFFFFF"/>
                </a:solidFill>
              </a:defRPr>
            </a:pPr>
            <a:r>
              <a:t>LOA x B x D: 74.60 x 12.0 x 3.52 mts; </a:t>
            </a:r>
            <a:endParaRPr sz="1056"/>
          </a:p>
          <a:p>
            <a:pPr marL="0" indent="0" defTabSz="2145738">
              <a:lnSpc>
                <a:spcPct val="100000"/>
              </a:lnSpc>
              <a:spcBef>
                <a:spcPts val="3900"/>
              </a:spcBef>
              <a:buSzTx/>
              <a:buNone/>
              <a:defRPr sz="4224">
                <a:solidFill>
                  <a:srgbClr val="FFFFFF"/>
                </a:solidFill>
              </a:defRPr>
            </a:pPr>
            <a:r>
              <a:t>GRT: 1152; Dmax: 2296 T; Dw: 1450 T. </a:t>
            </a:r>
            <a:endParaRPr sz="1056"/>
          </a:p>
          <a:p>
            <a:pPr marL="0" indent="0" defTabSz="2145738">
              <a:lnSpc>
                <a:spcPct val="100000"/>
              </a:lnSpc>
              <a:spcBef>
                <a:spcPts val="3900"/>
              </a:spcBef>
              <a:buSzTx/>
              <a:buNone/>
              <a:defRPr sz="4224">
                <a:solidFill>
                  <a:srgbClr val="FFFFFF"/>
                </a:solidFill>
              </a:defRPr>
            </a:pPr>
            <a:r>
              <a:t>Speed: 10 kns.</a:t>
            </a:r>
            <a:endParaRPr sz="1056"/>
          </a:p>
          <a:p>
            <a:pPr marL="0" indent="0" defTabSz="2145738">
              <a:lnSpc>
                <a:spcPct val="100000"/>
              </a:lnSpc>
              <a:spcBef>
                <a:spcPts val="3900"/>
              </a:spcBef>
              <a:buSzTx/>
              <a:buNone/>
              <a:defRPr sz="4224">
                <a:solidFill>
                  <a:srgbClr val="FFFFFF"/>
                </a:solidFill>
              </a:defRPr>
            </a:pPr>
            <a:r>
              <a:t>Cargo Capacity: 1238 T; including 56 TEUS on main deck.</a:t>
            </a:r>
            <a:endParaRPr sz="1056"/>
          </a:p>
          <a:p>
            <a:pPr marL="0" indent="0" defTabSz="2145738">
              <a:lnSpc>
                <a:spcPct val="100000"/>
              </a:lnSpc>
              <a:spcBef>
                <a:spcPts val="3900"/>
              </a:spcBef>
              <a:buSzTx/>
              <a:buNone/>
              <a:defRPr sz="4224">
                <a:solidFill>
                  <a:srgbClr val="FFFFFF"/>
                </a:solidFill>
              </a:defRPr>
            </a:pPr>
            <a:r>
              <a:t>One cargo hold, Dimensions: L x B x H = 42.28 x 10.70 x 2.81 mts.</a:t>
            </a:r>
            <a:endParaRPr sz="1056"/>
          </a:p>
          <a:p>
            <a:pPr marL="0" indent="0" defTabSz="2145738">
              <a:lnSpc>
                <a:spcPct val="100000"/>
              </a:lnSpc>
              <a:spcBef>
                <a:spcPts val="3900"/>
              </a:spcBef>
              <a:buSzTx/>
              <a:buNone/>
              <a:defRPr sz="4224">
                <a:solidFill>
                  <a:srgbClr val="FFFFFF"/>
                </a:solidFill>
              </a:defRPr>
            </a:pPr>
            <a:r>
              <a:t>Area : 406.2 mts</a:t>
            </a:r>
            <a:r>
              <a:rPr baseline="31999"/>
              <a:t>2</a:t>
            </a:r>
            <a:endParaRPr sz="1056"/>
          </a:p>
          <a:p>
            <a:pPr marL="0" indent="0" defTabSz="2145738">
              <a:lnSpc>
                <a:spcPct val="100000"/>
              </a:lnSpc>
              <a:spcBef>
                <a:spcPts val="3900"/>
              </a:spcBef>
              <a:buSzTx/>
              <a:buNone/>
              <a:defRPr sz="4224">
                <a:solidFill>
                  <a:srgbClr val="FFFFFF"/>
                </a:solidFill>
              </a:defRPr>
            </a:pPr>
            <a:r>
              <a:t>Volume: 1,141 mts</a:t>
            </a:r>
            <a:r>
              <a:rPr baseline="31999"/>
              <a:t>3                                        </a:t>
            </a:r>
            <a:endParaRPr sz="1056"/>
          </a:p>
        </p:txBody>
      </p:sp>
      <p:pic>
        <p:nvPicPr>
          <p:cNvPr id="185" name="Imagen" descr="Imagen"/>
          <p:cNvPicPr>
            <a:picLocks noChangeAspect="1"/>
          </p:cNvPicPr>
          <p:nvPr/>
        </p:nvPicPr>
        <p:blipFill>
          <a:blip r:embed="rId2">
            <a:alphaModFix amt="94561"/>
          </a:blip>
          <a:stretch>
            <a:fillRect/>
          </a:stretch>
        </p:blipFill>
        <p:spPr>
          <a:xfrm>
            <a:off x="12886435" y="558018"/>
            <a:ext cx="10862460" cy="6160799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186" name="Rectángulo redondeado"/>
          <p:cNvSpPr/>
          <p:nvPr/>
        </p:nvSpPr>
        <p:spPr>
          <a:xfrm>
            <a:off x="19773470" y="10992022"/>
            <a:ext cx="5089368" cy="2496878"/>
          </a:xfrm>
          <a:prstGeom prst="roundRect">
            <a:avLst>
              <a:gd name="adj" fmla="val 23304"/>
            </a:avLst>
          </a:prstGeom>
          <a:solidFill>
            <a:srgbClr val="FFFFFF">
              <a:alpha val="95018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87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7382" y="11355127"/>
            <a:ext cx="2561545" cy="17706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3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Buque RORO Or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Buque RORO Orion</a:t>
            </a:r>
          </a:p>
        </p:txBody>
      </p:sp>
      <p:sp>
        <p:nvSpPr>
          <p:cNvPr id="190" name="IMO 9199531"/>
          <p:cNvSpPr txBox="1">
            <a:spLocks noGrp="1"/>
          </p:cNvSpPr>
          <p:nvPr>
            <p:ph type="body" idx="21"/>
          </p:nvPr>
        </p:nvSpPr>
        <p:spPr>
          <a:xfrm>
            <a:off x="1206500" y="2244060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IMO 9199531</a:t>
            </a:r>
          </a:p>
        </p:txBody>
      </p:sp>
      <p:sp>
        <p:nvSpPr>
          <p:cNvPr id="191" name="MAIN DECK CARGO Dimensions:  L x B = 48.80 x 9.76 mt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1731220">
              <a:spcBef>
                <a:spcPts val="3100"/>
              </a:spcBef>
              <a:buSzTx/>
              <a:buNone/>
              <a:defRPr sz="3407">
                <a:solidFill>
                  <a:srgbClr val="FFFFFF"/>
                </a:solidFill>
              </a:defRPr>
            </a:pPr>
            <a:r>
              <a:rPr b="1">
                <a:solidFill>
                  <a:schemeClr val="accent1">
                    <a:lumOff val="16847"/>
                  </a:schemeClr>
                </a:solidFill>
              </a:rPr>
              <a:t>MAIN DECK CARGO</a:t>
            </a:r>
            <a:br/>
            <a:r>
              <a:t>Dimensions: </a:t>
            </a:r>
            <a:br/>
            <a:r>
              <a:t>L x B = 48.80 x 9.76 mts.</a:t>
            </a:r>
            <a:endParaRPr sz="851"/>
          </a:p>
          <a:p>
            <a:pPr marL="0" indent="0" defTabSz="1731220">
              <a:spcBef>
                <a:spcPts val="3100"/>
              </a:spcBef>
              <a:buSzTx/>
              <a:buNone/>
              <a:defRPr sz="3407">
                <a:solidFill>
                  <a:srgbClr val="FFFFFF"/>
                </a:solidFill>
              </a:defRPr>
            </a:pPr>
            <a:r>
              <a:t>Area : 476.29 mts</a:t>
            </a:r>
            <a:r>
              <a:rPr baseline="31999"/>
              <a:t>2</a:t>
            </a:r>
            <a:endParaRPr sz="851"/>
          </a:p>
          <a:p>
            <a:pPr marL="0" indent="0" defTabSz="1731220">
              <a:spcBef>
                <a:spcPts val="3100"/>
              </a:spcBef>
              <a:buSzTx/>
              <a:buNone/>
              <a:defRPr sz="3407">
                <a:solidFill>
                  <a:srgbClr val="FFFFFF"/>
                </a:solidFill>
              </a:defRPr>
            </a:pPr>
            <a:r>
              <a:t>Cargo: 438 tons</a:t>
            </a:r>
          </a:p>
          <a:p>
            <a:pPr marL="0" indent="0" defTabSz="1731220">
              <a:spcBef>
                <a:spcPts val="3100"/>
              </a:spcBef>
              <a:buSzTx/>
              <a:buNone/>
              <a:defRPr sz="3407">
                <a:solidFill>
                  <a:srgbClr val="FFFFFF"/>
                </a:solidFill>
              </a:defRPr>
            </a:pPr>
            <a:r>
              <a:rPr b="1">
                <a:solidFill>
                  <a:schemeClr val="accent1">
                    <a:lumOff val="16847"/>
                  </a:schemeClr>
                </a:solidFill>
              </a:rPr>
              <a:t>ONE CARGO HOLD</a:t>
            </a:r>
            <a:br/>
            <a:r>
              <a:t>Dimensions: </a:t>
            </a:r>
            <a:br/>
            <a:r>
              <a:t>L x B x H = 42.28 x 10.70 x 2.81 mts.</a:t>
            </a:r>
            <a:endParaRPr sz="851"/>
          </a:p>
          <a:p>
            <a:pPr marL="0" indent="0" defTabSz="1731220">
              <a:spcBef>
                <a:spcPts val="3100"/>
              </a:spcBef>
              <a:buSzTx/>
              <a:buNone/>
              <a:defRPr sz="3407">
                <a:solidFill>
                  <a:srgbClr val="FFFFFF"/>
                </a:solidFill>
              </a:defRPr>
            </a:pPr>
            <a:r>
              <a:t>Area : 406.2 mts</a:t>
            </a:r>
            <a:r>
              <a:rPr baseline="31999"/>
              <a:t>2</a:t>
            </a:r>
            <a:endParaRPr sz="851"/>
          </a:p>
          <a:p>
            <a:pPr marL="0" indent="0" defTabSz="1731220">
              <a:spcBef>
                <a:spcPts val="3100"/>
              </a:spcBef>
              <a:buSzTx/>
              <a:buNone/>
              <a:defRPr sz="3407">
                <a:solidFill>
                  <a:srgbClr val="FFFFFF"/>
                </a:solidFill>
              </a:defRPr>
            </a:pPr>
            <a:r>
              <a:t>Volume: 1,141 mts</a:t>
            </a:r>
            <a:r>
              <a:rPr baseline="31999"/>
              <a:t>3     </a:t>
            </a:r>
            <a:endParaRPr sz="851"/>
          </a:p>
          <a:p>
            <a:pPr marL="0" indent="0" defTabSz="1731220">
              <a:spcBef>
                <a:spcPts val="3100"/>
              </a:spcBef>
              <a:buSzTx/>
              <a:buNone/>
              <a:defRPr sz="3407">
                <a:solidFill>
                  <a:srgbClr val="FFFFFF"/>
                </a:solidFill>
              </a:defRPr>
            </a:pPr>
            <a:r>
              <a:t>Cargo: 800 tons.                  </a:t>
            </a:r>
            <a:endParaRPr sz="851"/>
          </a:p>
        </p:txBody>
      </p:sp>
      <p:pic>
        <p:nvPicPr>
          <p:cNvPr id="192" name="Imagen" descr="Imagen"/>
          <p:cNvPicPr>
            <a:picLocks noChangeAspect="1"/>
          </p:cNvPicPr>
          <p:nvPr/>
        </p:nvPicPr>
        <p:blipFill>
          <a:blip r:embed="rId2"/>
          <a:srcRect t="14486" r="2572"/>
          <a:stretch>
            <a:fillRect/>
          </a:stretch>
        </p:blipFill>
        <p:spPr>
          <a:xfrm>
            <a:off x="15042495" y="671138"/>
            <a:ext cx="8376516" cy="6181282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193" name="Imagen" descr="Imagen"/>
          <p:cNvPicPr>
            <a:picLocks noChangeAspect="1"/>
          </p:cNvPicPr>
          <p:nvPr/>
        </p:nvPicPr>
        <p:blipFill>
          <a:blip r:embed="rId3"/>
          <a:srcRect r="7018"/>
          <a:stretch>
            <a:fillRect/>
          </a:stretch>
        </p:blipFill>
        <p:spPr>
          <a:xfrm>
            <a:off x="9278790" y="7127758"/>
            <a:ext cx="9082647" cy="6181213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194" name="Barco"/>
          <p:cNvSpPr/>
          <p:nvPr/>
        </p:nvSpPr>
        <p:spPr>
          <a:xfrm>
            <a:off x="10199986" y="3943780"/>
            <a:ext cx="3984027" cy="1625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919" y="0"/>
                </a:moveTo>
                <a:lnTo>
                  <a:pt x="4919" y="717"/>
                </a:lnTo>
                <a:lnTo>
                  <a:pt x="5162" y="717"/>
                </a:lnTo>
                <a:lnTo>
                  <a:pt x="5162" y="1488"/>
                </a:lnTo>
                <a:lnTo>
                  <a:pt x="3370" y="1488"/>
                </a:lnTo>
                <a:lnTo>
                  <a:pt x="3370" y="5382"/>
                </a:lnTo>
                <a:lnTo>
                  <a:pt x="1569" y="5382"/>
                </a:lnTo>
                <a:lnTo>
                  <a:pt x="1569" y="11432"/>
                </a:lnTo>
                <a:lnTo>
                  <a:pt x="854" y="11432"/>
                </a:lnTo>
                <a:lnTo>
                  <a:pt x="854" y="14863"/>
                </a:lnTo>
                <a:lnTo>
                  <a:pt x="1569" y="14863"/>
                </a:lnTo>
                <a:lnTo>
                  <a:pt x="1953" y="14863"/>
                </a:lnTo>
                <a:lnTo>
                  <a:pt x="5709" y="14863"/>
                </a:lnTo>
                <a:lnTo>
                  <a:pt x="5709" y="5598"/>
                </a:lnTo>
                <a:lnTo>
                  <a:pt x="5709" y="5382"/>
                </a:lnTo>
                <a:lnTo>
                  <a:pt x="5709" y="1488"/>
                </a:lnTo>
                <a:lnTo>
                  <a:pt x="5460" y="1488"/>
                </a:lnTo>
                <a:lnTo>
                  <a:pt x="5460" y="717"/>
                </a:lnTo>
                <a:lnTo>
                  <a:pt x="5704" y="717"/>
                </a:lnTo>
                <a:lnTo>
                  <a:pt x="5704" y="0"/>
                </a:lnTo>
                <a:lnTo>
                  <a:pt x="4919" y="0"/>
                </a:lnTo>
                <a:close/>
                <a:moveTo>
                  <a:pt x="3901" y="2295"/>
                </a:moveTo>
                <a:lnTo>
                  <a:pt x="4329" y="2295"/>
                </a:lnTo>
                <a:cubicBezTo>
                  <a:pt x="4388" y="2295"/>
                  <a:pt x="4437" y="2415"/>
                  <a:pt x="4437" y="2561"/>
                </a:cubicBezTo>
                <a:lnTo>
                  <a:pt x="4437" y="3609"/>
                </a:lnTo>
                <a:cubicBezTo>
                  <a:pt x="4437" y="3755"/>
                  <a:pt x="4388" y="3874"/>
                  <a:pt x="4329" y="3874"/>
                </a:cubicBezTo>
                <a:lnTo>
                  <a:pt x="3901" y="3874"/>
                </a:lnTo>
                <a:cubicBezTo>
                  <a:pt x="3841" y="3874"/>
                  <a:pt x="3793" y="3755"/>
                  <a:pt x="3793" y="3609"/>
                </a:cubicBezTo>
                <a:lnTo>
                  <a:pt x="3793" y="2561"/>
                </a:lnTo>
                <a:cubicBezTo>
                  <a:pt x="3793" y="2415"/>
                  <a:pt x="3841" y="2296"/>
                  <a:pt x="3901" y="2295"/>
                </a:cubicBezTo>
                <a:close/>
                <a:moveTo>
                  <a:pt x="4831" y="2295"/>
                </a:moveTo>
                <a:lnTo>
                  <a:pt x="5259" y="2295"/>
                </a:lnTo>
                <a:cubicBezTo>
                  <a:pt x="5318" y="2295"/>
                  <a:pt x="5367" y="2415"/>
                  <a:pt x="5367" y="2561"/>
                </a:cubicBezTo>
                <a:lnTo>
                  <a:pt x="5367" y="3609"/>
                </a:lnTo>
                <a:cubicBezTo>
                  <a:pt x="5367" y="3755"/>
                  <a:pt x="5318" y="3874"/>
                  <a:pt x="5259" y="3874"/>
                </a:cubicBezTo>
                <a:lnTo>
                  <a:pt x="4831" y="3874"/>
                </a:lnTo>
                <a:cubicBezTo>
                  <a:pt x="4771" y="3874"/>
                  <a:pt x="4723" y="3755"/>
                  <a:pt x="4723" y="3609"/>
                </a:cubicBezTo>
                <a:lnTo>
                  <a:pt x="4723" y="2561"/>
                </a:lnTo>
                <a:cubicBezTo>
                  <a:pt x="4723" y="2415"/>
                  <a:pt x="4771" y="2296"/>
                  <a:pt x="4831" y="2295"/>
                </a:cubicBezTo>
                <a:close/>
                <a:moveTo>
                  <a:pt x="6503" y="5544"/>
                </a:moveTo>
                <a:lnTo>
                  <a:pt x="6503" y="8250"/>
                </a:lnTo>
                <a:lnTo>
                  <a:pt x="8896" y="8250"/>
                </a:lnTo>
                <a:lnTo>
                  <a:pt x="8896" y="5544"/>
                </a:lnTo>
                <a:lnTo>
                  <a:pt x="6503" y="5544"/>
                </a:lnTo>
                <a:close/>
                <a:moveTo>
                  <a:pt x="9112" y="5544"/>
                </a:moveTo>
                <a:lnTo>
                  <a:pt x="9112" y="8250"/>
                </a:lnTo>
                <a:lnTo>
                  <a:pt x="11503" y="8250"/>
                </a:lnTo>
                <a:lnTo>
                  <a:pt x="11503" y="5544"/>
                </a:lnTo>
                <a:lnTo>
                  <a:pt x="9112" y="5544"/>
                </a:lnTo>
                <a:close/>
                <a:moveTo>
                  <a:pt x="11747" y="5544"/>
                </a:moveTo>
                <a:lnTo>
                  <a:pt x="11747" y="8250"/>
                </a:lnTo>
                <a:lnTo>
                  <a:pt x="14138" y="8250"/>
                </a:lnTo>
                <a:lnTo>
                  <a:pt x="14138" y="5544"/>
                </a:lnTo>
                <a:lnTo>
                  <a:pt x="11747" y="5544"/>
                </a:lnTo>
                <a:close/>
                <a:moveTo>
                  <a:pt x="14388" y="5544"/>
                </a:moveTo>
                <a:lnTo>
                  <a:pt x="14388" y="8250"/>
                </a:lnTo>
                <a:lnTo>
                  <a:pt x="16779" y="8250"/>
                </a:lnTo>
                <a:lnTo>
                  <a:pt x="16779" y="5544"/>
                </a:lnTo>
                <a:lnTo>
                  <a:pt x="14388" y="5544"/>
                </a:lnTo>
                <a:close/>
                <a:moveTo>
                  <a:pt x="17023" y="5544"/>
                </a:moveTo>
                <a:lnTo>
                  <a:pt x="17023" y="8250"/>
                </a:lnTo>
                <a:lnTo>
                  <a:pt x="19414" y="8250"/>
                </a:lnTo>
                <a:lnTo>
                  <a:pt x="19414" y="5544"/>
                </a:lnTo>
                <a:lnTo>
                  <a:pt x="17023" y="5544"/>
                </a:lnTo>
                <a:close/>
                <a:moveTo>
                  <a:pt x="2029" y="6327"/>
                </a:moveTo>
                <a:lnTo>
                  <a:pt x="2457" y="6327"/>
                </a:lnTo>
                <a:cubicBezTo>
                  <a:pt x="2516" y="6327"/>
                  <a:pt x="2565" y="6446"/>
                  <a:pt x="2565" y="6592"/>
                </a:cubicBezTo>
                <a:lnTo>
                  <a:pt x="2565" y="7636"/>
                </a:lnTo>
                <a:cubicBezTo>
                  <a:pt x="2565" y="7782"/>
                  <a:pt x="2516" y="7902"/>
                  <a:pt x="2457" y="7902"/>
                </a:cubicBezTo>
                <a:lnTo>
                  <a:pt x="2029" y="7902"/>
                </a:lnTo>
                <a:cubicBezTo>
                  <a:pt x="1970" y="7902"/>
                  <a:pt x="1921" y="7782"/>
                  <a:pt x="1921" y="7636"/>
                </a:cubicBezTo>
                <a:lnTo>
                  <a:pt x="1921" y="6592"/>
                </a:lnTo>
                <a:cubicBezTo>
                  <a:pt x="1921" y="6446"/>
                  <a:pt x="1970" y="6327"/>
                  <a:pt x="2029" y="6327"/>
                </a:cubicBezTo>
                <a:close/>
                <a:moveTo>
                  <a:pt x="2964" y="6327"/>
                </a:moveTo>
                <a:lnTo>
                  <a:pt x="3392" y="6327"/>
                </a:lnTo>
                <a:cubicBezTo>
                  <a:pt x="3452" y="6327"/>
                  <a:pt x="3500" y="6446"/>
                  <a:pt x="3500" y="6592"/>
                </a:cubicBezTo>
                <a:lnTo>
                  <a:pt x="3500" y="7636"/>
                </a:lnTo>
                <a:cubicBezTo>
                  <a:pt x="3500" y="7782"/>
                  <a:pt x="3452" y="7902"/>
                  <a:pt x="3392" y="7902"/>
                </a:cubicBezTo>
                <a:lnTo>
                  <a:pt x="2964" y="7902"/>
                </a:lnTo>
                <a:cubicBezTo>
                  <a:pt x="2905" y="7902"/>
                  <a:pt x="2856" y="7782"/>
                  <a:pt x="2856" y="7636"/>
                </a:cubicBezTo>
                <a:lnTo>
                  <a:pt x="2856" y="6592"/>
                </a:lnTo>
                <a:cubicBezTo>
                  <a:pt x="2856" y="6446"/>
                  <a:pt x="2905" y="6327"/>
                  <a:pt x="2964" y="6327"/>
                </a:cubicBezTo>
                <a:close/>
                <a:moveTo>
                  <a:pt x="3901" y="6327"/>
                </a:moveTo>
                <a:lnTo>
                  <a:pt x="4329" y="6327"/>
                </a:lnTo>
                <a:cubicBezTo>
                  <a:pt x="4388" y="6327"/>
                  <a:pt x="4437" y="6446"/>
                  <a:pt x="4437" y="6592"/>
                </a:cubicBezTo>
                <a:lnTo>
                  <a:pt x="4437" y="7636"/>
                </a:lnTo>
                <a:cubicBezTo>
                  <a:pt x="4437" y="7782"/>
                  <a:pt x="4388" y="7902"/>
                  <a:pt x="4329" y="7902"/>
                </a:cubicBezTo>
                <a:lnTo>
                  <a:pt x="3901" y="7902"/>
                </a:lnTo>
                <a:cubicBezTo>
                  <a:pt x="3841" y="7902"/>
                  <a:pt x="3793" y="7782"/>
                  <a:pt x="3793" y="7636"/>
                </a:cubicBezTo>
                <a:lnTo>
                  <a:pt x="3793" y="6592"/>
                </a:lnTo>
                <a:cubicBezTo>
                  <a:pt x="3793" y="6446"/>
                  <a:pt x="3841" y="6327"/>
                  <a:pt x="3901" y="6327"/>
                </a:cubicBezTo>
                <a:close/>
                <a:moveTo>
                  <a:pt x="4831" y="6327"/>
                </a:moveTo>
                <a:lnTo>
                  <a:pt x="5259" y="6327"/>
                </a:lnTo>
                <a:cubicBezTo>
                  <a:pt x="5318" y="6327"/>
                  <a:pt x="5367" y="6446"/>
                  <a:pt x="5367" y="6592"/>
                </a:cubicBezTo>
                <a:lnTo>
                  <a:pt x="5367" y="7636"/>
                </a:lnTo>
                <a:cubicBezTo>
                  <a:pt x="5367" y="7782"/>
                  <a:pt x="5318" y="7902"/>
                  <a:pt x="5259" y="7902"/>
                </a:cubicBezTo>
                <a:lnTo>
                  <a:pt x="4831" y="7902"/>
                </a:lnTo>
                <a:cubicBezTo>
                  <a:pt x="4771" y="7902"/>
                  <a:pt x="4723" y="7782"/>
                  <a:pt x="4723" y="7636"/>
                </a:cubicBezTo>
                <a:lnTo>
                  <a:pt x="4723" y="6592"/>
                </a:lnTo>
                <a:cubicBezTo>
                  <a:pt x="4723" y="6446"/>
                  <a:pt x="4771" y="6327"/>
                  <a:pt x="4831" y="6327"/>
                </a:cubicBezTo>
                <a:close/>
                <a:moveTo>
                  <a:pt x="6503" y="8780"/>
                </a:moveTo>
                <a:lnTo>
                  <a:pt x="6503" y="11482"/>
                </a:lnTo>
                <a:lnTo>
                  <a:pt x="8896" y="11482"/>
                </a:lnTo>
                <a:lnTo>
                  <a:pt x="8896" y="8780"/>
                </a:lnTo>
                <a:lnTo>
                  <a:pt x="6503" y="8780"/>
                </a:lnTo>
                <a:close/>
                <a:moveTo>
                  <a:pt x="9112" y="8780"/>
                </a:moveTo>
                <a:lnTo>
                  <a:pt x="9112" y="11482"/>
                </a:lnTo>
                <a:lnTo>
                  <a:pt x="11503" y="11482"/>
                </a:lnTo>
                <a:lnTo>
                  <a:pt x="11503" y="8780"/>
                </a:lnTo>
                <a:lnTo>
                  <a:pt x="9112" y="8780"/>
                </a:lnTo>
                <a:close/>
                <a:moveTo>
                  <a:pt x="11747" y="8780"/>
                </a:moveTo>
                <a:lnTo>
                  <a:pt x="11747" y="11482"/>
                </a:lnTo>
                <a:lnTo>
                  <a:pt x="14138" y="11482"/>
                </a:lnTo>
                <a:lnTo>
                  <a:pt x="14138" y="8780"/>
                </a:lnTo>
                <a:lnTo>
                  <a:pt x="11747" y="8780"/>
                </a:lnTo>
                <a:close/>
                <a:moveTo>
                  <a:pt x="14388" y="8780"/>
                </a:moveTo>
                <a:lnTo>
                  <a:pt x="14388" y="11482"/>
                </a:lnTo>
                <a:lnTo>
                  <a:pt x="16779" y="11482"/>
                </a:lnTo>
                <a:lnTo>
                  <a:pt x="16779" y="8780"/>
                </a:lnTo>
                <a:lnTo>
                  <a:pt x="14388" y="8780"/>
                </a:lnTo>
                <a:close/>
                <a:moveTo>
                  <a:pt x="17023" y="8780"/>
                </a:moveTo>
                <a:lnTo>
                  <a:pt x="17023" y="11482"/>
                </a:lnTo>
                <a:lnTo>
                  <a:pt x="19414" y="11482"/>
                </a:lnTo>
                <a:lnTo>
                  <a:pt x="19414" y="8780"/>
                </a:lnTo>
                <a:lnTo>
                  <a:pt x="17023" y="8780"/>
                </a:lnTo>
                <a:close/>
                <a:moveTo>
                  <a:pt x="6503" y="12012"/>
                </a:moveTo>
                <a:lnTo>
                  <a:pt x="6503" y="14718"/>
                </a:lnTo>
                <a:lnTo>
                  <a:pt x="8896" y="14718"/>
                </a:lnTo>
                <a:lnTo>
                  <a:pt x="8896" y="12012"/>
                </a:lnTo>
                <a:lnTo>
                  <a:pt x="6503" y="12012"/>
                </a:lnTo>
                <a:close/>
                <a:moveTo>
                  <a:pt x="9112" y="12012"/>
                </a:moveTo>
                <a:lnTo>
                  <a:pt x="9112" y="14718"/>
                </a:lnTo>
                <a:lnTo>
                  <a:pt x="11503" y="14718"/>
                </a:lnTo>
                <a:lnTo>
                  <a:pt x="11503" y="12012"/>
                </a:lnTo>
                <a:lnTo>
                  <a:pt x="9112" y="12012"/>
                </a:lnTo>
                <a:close/>
                <a:moveTo>
                  <a:pt x="11747" y="12012"/>
                </a:moveTo>
                <a:lnTo>
                  <a:pt x="11747" y="14718"/>
                </a:lnTo>
                <a:lnTo>
                  <a:pt x="14138" y="14718"/>
                </a:lnTo>
                <a:lnTo>
                  <a:pt x="14138" y="12012"/>
                </a:lnTo>
                <a:lnTo>
                  <a:pt x="11747" y="12012"/>
                </a:lnTo>
                <a:close/>
                <a:moveTo>
                  <a:pt x="14388" y="12012"/>
                </a:moveTo>
                <a:lnTo>
                  <a:pt x="14388" y="14651"/>
                </a:lnTo>
                <a:lnTo>
                  <a:pt x="14425" y="14651"/>
                </a:lnTo>
                <a:cubicBezTo>
                  <a:pt x="14853" y="14665"/>
                  <a:pt x="15166" y="14240"/>
                  <a:pt x="15350" y="13392"/>
                </a:cubicBezTo>
                <a:cubicBezTo>
                  <a:pt x="15496" y="12716"/>
                  <a:pt x="15513" y="12029"/>
                  <a:pt x="15513" y="12029"/>
                </a:cubicBezTo>
                <a:lnTo>
                  <a:pt x="15513" y="12012"/>
                </a:lnTo>
                <a:lnTo>
                  <a:pt x="14388" y="12012"/>
                </a:lnTo>
                <a:close/>
                <a:moveTo>
                  <a:pt x="15719" y="12041"/>
                </a:moveTo>
                <a:cubicBezTo>
                  <a:pt x="15719" y="12041"/>
                  <a:pt x="15670" y="15157"/>
                  <a:pt x="14425" y="15157"/>
                </a:cubicBezTo>
                <a:cubicBezTo>
                  <a:pt x="13181" y="15157"/>
                  <a:pt x="0" y="15157"/>
                  <a:pt x="0" y="15157"/>
                </a:cubicBezTo>
                <a:cubicBezTo>
                  <a:pt x="0" y="15157"/>
                  <a:pt x="27" y="16683"/>
                  <a:pt x="303" y="18260"/>
                </a:cubicBezTo>
                <a:lnTo>
                  <a:pt x="20026" y="18260"/>
                </a:lnTo>
                <a:lnTo>
                  <a:pt x="21600" y="12041"/>
                </a:lnTo>
                <a:lnTo>
                  <a:pt x="15719" y="12041"/>
                </a:lnTo>
                <a:close/>
                <a:moveTo>
                  <a:pt x="401" y="18774"/>
                </a:moveTo>
                <a:cubicBezTo>
                  <a:pt x="715" y="20233"/>
                  <a:pt x="1277" y="21600"/>
                  <a:pt x="2273" y="21600"/>
                </a:cubicBezTo>
                <a:cubicBezTo>
                  <a:pt x="3344" y="21600"/>
                  <a:pt x="14539" y="21600"/>
                  <a:pt x="14539" y="21600"/>
                </a:cubicBezTo>
                <a:lnTo>
                  <a:pt x="19187" y="21575"/>
                </a:lnTo>
                <a:lnTo>
                  <a:pt x="19896" y="18774"/>
                </a:lnTo>
                <a:lnTo>
                  <a:pt x="401" y="18774"/>
                </a:lnTo>
                <a:close/>
              </a:path>
            </a:pathLst>
          </a:custGeom>
          <a:solidFill>
            <a:srgbClr val="FFFFFF">
              <a:alpha val="8905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95" name="Rectángulo redondeado"/>
          <p:cNvSpPr/>
          <p:nvPr/>
        </p:nvSpPr>
        <p:spPr>
          <a:xfrm>
            <a:off x="19773470" y="11006429"/>
            <a:ext cx="5089368" cy="2482472"/>
          </a:xfrm>
          <a:prstGeom prst="roundRect">
            <a:avLst>
              <a:gd name="adj" fmla="val 23439"/>
            </a:avLst>
          </a:prstGeom>
          <a:solidFill>
            <a:srgbClr val="FFFFFF">
              <a:alpha val="95018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96" name="Imagen" descr="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37382" y="11362331"/>
            <a:ext cx="2561545" cy="17706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3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Diseño sin título-3.png" descr="Diseño sin título-3.png"/>
          <p:cNvPicPr>
            <a:picLocks noChangeAspect="1"/>
          </p:cNvPicPr>
          <p:nvPr/>
        </p:nvPicPr>
        <p:blipFill>
          <a:blip r:embed="rId2">
            <a:alphaModFix amt="33658"/>
          </a:blip>
          <a:stretch>
            <a:fillRect/>
          </a:stretch>
        </p:blipFill>
        <p:spPr>
          <a:xfrm rot="5392458" flipH="1">
            <a:off x="12575775" y="-2191782"/>
            <a:ext cx="10584596" cy="14971141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PSM - CS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PSM - CSC</a:t>
            </a:r>
          </a:p>
        </p:txBody>
      </p:sp>
      <p:sp>
        <p:nvSpPr>
          <p:cNvPr id="200" name="Disponemos de una alianza comercial con la empresa Caribbean Smart Cargo S.A. de C.V. Quien ejerce como nuestro agente protector.…"/>
          <p:cNvSpPr txBox="1">
            <a:spLocks noGrp="1"/>
          </p:cNvSpPr>
          <p:nvPr>
            <p:ph type="body" sz="quarter" idx="1"/>
          </p:nvPr>
        </p:nvSpPr>
        <p:spPr>
          <a:xfrm>
            <a:off x="1206500" y="2825036"/>
            <a:ext cx="9062001" cy="5097879"/>
          </a:xfrm>
          <a:prstGeom prst="rect">
            <a:avLst/>
          </a:prstGeom>
        </p:spPr>
        <p:txBody>
          <a:bodyPr/>
          <a:lstStyle/>
          <a:p>
            <a:pPr marL="0" indent="0" algn="just">
              <a:buSzTx/>
              <a:buNone/>
              <a:defRPr sz="4500">
                <a:solidFill>
                  <a:srgbClr val="FFFFFF"/>
                </a:solidFill>
              </a:defRPr>
            </a:pPr>
            <a:r>
              <a:rPr b="1"/>
              <a:t>Disponemos de una alianza comercial con la empresa Caribbean Smart Cargo S.A. de C.V. Quien ejerce como nuestro agente protector.</a:t>
            </a:r>
          </a:p>
          <a:p>
            <a:pPr marL="0" indent="0" algn="just">
              <a:buSzTx/>
              <a:buNone/>
              <a:defRPr sz="4500">
                <a:solidFill>
                  <a:schemeClr val="accent1"/>
                </a:solidFill>
              </a:defRPr>
            </a:pPr>
            <a:r>
              <a:rPr u="sng">
                <a:hlinkClick r:id="rId3"/>
              </a:rPr>
              <a:t>www.cscargo.mx</a:t>
            </a:r>
          </a:p>
        </p:txBody>
      </p:sp>
      <p:pic>
        <p:nvPicPr>
          <p:cNvPr id="201" name="Imagen" descr="Imagen">
            <a:hlinkClick r:id="rId4"/>
          </p:cNvPr>
          <p:cNvPicPr>
            <a:picLocks noChangeAspect="1"/>
          </p:cNvPicPr>
          <p:nvPr/>
        </p:nvPicPr>
        <p:blipFill>
          <a:blip r:embed="rId5">
            <a:alphaModFix amt="92699"/>
          </a:blip>
          <a:stretch>
            <a:fillRect/>
          </a:stretch>
        </p:blipFill>
        <p:spPr>
          <a:xfrm>
            <a:off x="12509507" y="2833893"/>
            <a:ext cx="11071201" cy="8048214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202" name="Contacto para cotizaciones y…"/>
          <p:cNvSpPr txBox="1"/>
          <p:nvPr/>
        </p:nvSpPr>
        <p:spPr>
          <a:xfrm>
            <a:off x="1414657" y="8255645"/>
            <a:ext cx="5586518" cy="2029229"/>
          </a:xfrm>
          <a:prstGeom prst="rect">
            <a:avLst/>
          </a:prstGeom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 b="1">
                <a:solidFill>
                  <a:srgbClr val="FFFFFF"/>
                </a:solidFill>
              </a:defRPr>
            </a:pPr>
            <a:r>
              <a:t>Contacto para cotizaciones y </a:t>
            </a:r>
          </a:p>
          <a:p>
            <a:pPr>
              <a:defRPr sz="4200" b="1">
                <a:solidFill>
                  <a:srgbClr val="FFFFFF"/>
                </a:solidFill>
              </a:defRPr>
            </a:pPr>
            <a:r>
              <a:t>Bookings:</a:t>
            </a:r>
          </a:p>
        </p:txBody>
      </p:sp>
      <p:sp>
        <p:nvSpPr>
          <p:cNvPr id="203" name="Línea"/>
          <p:cNvSpPr/>
          <p:nvPr/>
        </p:nvSpPr>
        <p:spPr>
          <a:xfrm flipV="1">
            <a:off x="6506283" y="7176614"/>
            <a:ext cx="5557394" cy="1848138"/>
          </a:xfrm>
          <a:prstGeom prst="line">
            <a:avLst/>
          </a:prstGeom>
          <a:ln w="177800">
            <a:solidFill>
              <a:srgbClr val="78CFD6">
                <a:alpha val="60322"/>
              </a:srgbClr>
            </a:solidFill>
            <a:miter lim="400000"/>
            <a:tailEnd type="triangle"/>
          </a:ln>
          <a:effectLst>
            <a:outerShdw blurRad="736600" dist="241300" rotWithShape="0">
              <a:srgbClr val="000000">
                <a:alpha val="83523"/>
              </a:srgbClr>
            </a:outerShdw>
          </a:effectLst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4" name="Rectángulo redondeado"/>
          <p:cNvSpPr/>
          <p:nvPr/>
        </p:nvSpPr>
        <p:spPr>
          <a:xfrm>
            <a:off x="-795346" y="11180007"/>
            <a:ext cx="5226827" cy="2332591"/>
          </a:xfrm>
          <a:prstGeom prst="roundRect">
            <a:avLst>
              <a:gd name="adj" fmla="val 24945"/>
            </a:avLst>
          </a:prstGeom>
          <a:solidFill>
            <a:srgbClr val="FFFFFF">
              <a:alpha val="95018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205" name="Imagen" descr="Image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714" y="11460968"/>
            <a:ext cx="2561545" cy="17706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30_BasicColor">
  <a:themeElements>
    <a:clrScheme name="30_BasicColor">
      <a:dk1>
        <a:srgbClr val="5E5E5E"/>
      </a:dk1>
      <a:lt1>
        <a:srgbClr val="003462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201</Words>
  <Application>Microsoft Macintosh PowerPoint</Application>
  <PresentationFormat>Personalizado</PresentationFormat>
  <Paragraphs>31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Helvetica Neue</vt:lpstr>
      <vt:lpstr>Helvetica Neue Medium</vt:lpstr>
      <vt:lpstr>30_BasicColor</vt:lpstr>
      <vt:lpstr>Publishuttle S.A.</vt:lpstr>
      <vt:lpstr>Modalidades de Carga</vt:lpstr>
      <vt:lpstr>Buque Roro Orion</vt:lpstr>
      <vt:lpstr>Buque RORO Orion</vt:lpstr>
      <vt:lpstr>PSM - CSC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Publishuttle S.A.</dc:title>
  <cp:lastModifiedBy>Jenizbel Pujol Jova</cp:lastModifiedBy>
  <cp:revision>2</cp:revision>
  <dcterms:modified xsi:type="dcterms:W3CDTF">2024-07-06T19:23:00Z</dcterms:modified>
</cp:coreProperties>
</file>